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entury Gothic" panose="020B0502020202020204" pitchFamily="34" charset="0"/>
      <p:regular r:id="rId20"/>
      <p:bold r:id="rId21"/>
      <p:italic r:id="rId22"/>
      <p:boldItalic r:id="rId23"/>
    </p:embeddedFont>
  </p:embeddedFontLst>
  <p:custDataLst>
    <p:tags r:id="rId2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5"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Joseph A. Urso</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1149838D-361F-4A06-9CED-01A46CC4FBB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16"/>
    </mc:Choice>
    <mc:Fallback>
      <p:transition spd="slow" advTm="4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The </a:t>
            </a:r>
            <a:r>
              <a:rPr lang="en-US" dirty="0" err="1"/>
              <a:t>DevSecOps</a:t>
            </a:r>
            <a:r>
              <a:rPr lang="en-US" dirty="0"/>
              <a:t> pipeline is a development pipeline similar to DevOps that adds in additional layers of security measures and practices alongside the typical development pipeline to effectively mitigate vulnerabilities and flaws in code. </a:t>
            </a:r>
            <a:endParaRPr dirty="0"/>
          </a:p>
          <a:p>
            <a:pPr marL="685800" lvl="1" indent="-228600">
              <a:buSzPts val="2000"/>
            </a:pPr>
            <a:r>
              <a:rPr lang="en-US" dirty="0"/>
              <a:t>The automation tools best used for enforcing the coding standards and the new </a:t>
            </a:r>
            <a:r>
              <a:rPr lang="en-US" dirty="0" err="1"/>
              <a:t>DevSecOps</a:t>
            </a:r>
            <a:r>
              <a:rPr lang="en-US" dirty="0"/>
              <a:t> pipeline will be considered during the pre-production phase. Planning will include the consideration of such automated tools, and they will be utilized while building and verifying the integrity of the system. Following, they will remain as steadfast static and runtime testing tools during production timelines of monitoring, detecting and responding to any flaws in the system. </a:t>
            </a:r>
          </a:p>
          <a:p>
            <a:pPr marL="685800" lvl="1" indent="-228600" algn="l" rtl="0">
              <a:lnSpc>
                <a:spcPct val="90000"/>
              </a:lnSpc>
              <a:spcBef>
                <a:spcPts val="500"/>
              </a:spcBef>
              <a:spcAft>
                <a:spcPts val="0"/>
              </a:spcAft>
              <a:buClr>
                <a:schemeClr val="lt1"/>
              </a:buClr>
              <a:buSzPts val="2000"/>
              <a:buChar char="•"/>
            </a:pPr>
            <a:endParaRPr lang="en-US" dirty="0"/>
          </a:p>
          <a:p>
            <a:pPr marL="685800" lvl="1" indent="-228600" algn="l" rtl="0">
              <a:lnSpc>
                <a:spcPct val="90000"/>
              </a:lnSpc>
              <a:spcBef>
                <a:spcPts val="500"/>
              </a:spcBef>
              <a:spcAft>
                <a:spcPts val="0"/>
              </a:spcAft>
              <a:buClr>
                <a:schemeClr val="lt1"/>
              </a:buClr>
              <a:buSzPts val="2000"/>
              <a:buChar char="•"/>
            </a:pP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423A2A3-317A-48AF-A7F7-404BB02E0D4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391"/>
    </mc:Choice>
    <mc:Fallback>
      <p:transition spd="slow" advTm="42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400" dirty="0"/>
              <a:t>The strategies should be implemented now while development is being planned in order to best replicate the </a:t>
            </a:r>
            <a:r>
              <a:rPr lang="en-US" sz="2400" dirty="0" err="1"/>
              <a:t>DevSecOps</a:t>
            </a:r>
            <a:r>
              <a:rPr lang="en-US" sz="2400" dirty="0"/>
              <a:t> pipeline and properly integrate best security practices within functional code. The benefits ultimately lead to less time on remediation, lower costs on maintenance, and a better end-user experience. </a:t>
            </a:r>
          </a:p>
          <a:p>
            <a:pPr marL="228600" lvl="0" indent="-228600" algn="l" rtl="0">
              <a:lnSpc>
                <a:spcPct val="90000"/>
              </a:lnSpc>
              <a:spcBef>
                <a:spcPts val="0"/>
              </a:spcBef>
              <a:spcAft>
                <a:spcPts val="0"/>
              </a:spcAft>
              <a:buClr>
                <a:schemeClr val="lt1"/>
              </a:buClr>
              <a:buSzPts val="2000"/>
              <a:buChar char="•"/>
            </a:pPr>
            <a:r>
              <a:rPr lang="en-US" sz="2400" dirty="0"/>
              <a:t>If one was to wait on implementing said strategies, the results would be higher costs of post-implementation, as well as running the risk of not identifying vulnerabilities before they are exposed by an attacker. </a:t>
            </a:r>
            <a:endParaRPr sz="2400"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E75FF3DB-BEB8-4D71-A806-652E901EB49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522"/>
    </mc:Choice>
    <mc:Fallback>
      <p:transition spd="slow" advTm="32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pPr>
            <a:r>
              <a:rPr lang="en-US" sz="2400" dirty="0"/>
              <a:t>Gaps in the security policy include: standards not discussed in the presentation, rules and practices that don’t currently apply to the product, and scalability of the policy going forward. </a:t>
            </a:r>
          </a:p>
          <a:p>
            <a:pPr marL="228600" indent="-228600">
              <a:spcBef>
                <a:spcPts val="0"/>
              </a:spcBef>
            </a:pPr>
            <a:r>
              <a:rPr lang="en-US" sz="2400" dirty="0"/>
              <a:t>The policy will likely need to be expanded upon as the product continues to grow, develop and utilize new technologies over time. </a:t>
            </a:r>
          </a:p>
          <a:p>
            <a:pPr marL="228600" indent="-228600">
              <a:spcBef>
                <a:spcPts val="0"/>
              </a:spcBef>
            </a:pPr>
            <a:r>
              <a:rPr lang="en-US" sz="2400" dirty="0"/>
              <a:t>For this, all standards and more rules should be referenced and included in the </a:t>
            </a:r>
            <a:r>
              <a:rPr lang="en-US" sz="2400" dirty="0" err="1"/>
              <a:t>DevSecOps</a:t>
            </a:r>
            <a:r>
              <a:rPr lang="en-US" sz="2400" dirty="0"/>
              <a:t> pipeline as they become relevant to pieces of functionality that exist within the program. </a:t>
            </a:r>
          </a:p>
          <a:p>
            <a:pPr marL="1143000" lvl="2" indent="-228600" algn="l" rtl="0">
              <a:lnSpc>
                <a:spcPct val="90000"/>
              </a:lnSpc>
              <a:spcBef>
                <a:spcPts val="0"/>
              </a:spcBef>
              <a:spcAft>
                <a:spcPts val="0"/>
              </a:spcAft>
              <a:buClr>
                <a:schemeClr val="lt1"/>
              </a:buClr>
              <a:buSzPts val="1800"/>
              <a:buChar char="•"/>
            </a:pPr>
            <a:endParaRPr lang="en-US" sz="1400" dirty="0"/>
          </a:p>
          <a:p>
            <a:pPr marL="1143000" lvl="2" indent="-228600" algn="l" rtl="0">
              <a:lnSpc>
                <a:spcPct val="90000"/>
              </a:lnSpc>
              <a:spcBef>
                <a:spcPts val="0"/>
              </a:spcBef>
              <a:spcAft>
                <a:spcPts val="0"/>
              </a:spcAft>
              <a:buClr>
                <a:schemeClr val="lt1"/>
              </a:buClr>
              <a:buSzPts val="1800"/>
              <a:buChar char="•"/>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8E16F390-E705-4440-85A7-5B2FAEA1B0F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971"/>
    </mc:Choice>
    <mc:Fallback>
      <p:transition spd="slow" advTm="26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82600">
              <a:buSzPts val="2200"/>
            </a:pPr>
            <a:r>
              <a:rPr lang="en-US" dirty="0"/>
              <a:t>Practical coding standards should be adopted going forward to prevent problems in the future due to the scalable nature of software development. </a:t>
            </a:r>
          </a:p>
          <a:p>
            <a:pPr marL="482600">
              <a:buSzPts val="2200"/>
            </a:pPr>
            <a:r>
              <a:rPr lang="en-US" dirty="0"/>
              <a:t>Some of these standards surround those of proper memory, file, and exception management, among others.</a:t>
            </a:r>
          </a:p>
          <a:p>
            <a:pPr marL="482600">
              <a:buSzPts val="2200"/>
            </a:pPr>
            <a:r>
              <a:rPr lang="en-US" dirty="0"/>
              <a:t>The coding standard reference sheet should be reviewed and updated accordingly with new pieces of functionality. </a:t>
            </a:r>
          </a:p>
          <a:p>
            <a:pPr marL="482600">
              <a:buSzPts val="2200"/>
            </a:pPr>
            <a:r>
              <a:rPr lang="en-US" dirty="0"/>
              <a:t>It would be best to ensure that security plays an important role in any agile-scrum environments and meetings alongside development tasks for the week / month. </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296CEFBC-355E-4CE1-BE56-573F3E72376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926"/>
    </mc:Choice>
    <mc:Fallback>
      <p:transition spd="slow" advTm="28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Rules.sonarsource.com. n.d. C++ static code analysis. [online] Available at: &lt;https://rules.sonarsource.com/cpp&gt; [Accessed 16 October 2021].</a:t>
            </a:r>
          </a:p>
          <a:p>
            <a:pPr marL="228600" lvl="0" indent="-228600" algn="l" rtl="0">
              <a:lnSpc>
                <a:spcPct val="90000"/>
              </a:lnSpc>
              <a:spcBef>
                <a:spcPts val="0"/>
              </a:spcBef>
              <a:spcAft>
                <a:spcPts val="0"/>
              </a:spcAft>
              <a:buClr>
                <a:schemeClr val="lt1"/>
              </a:buClr>
              <a:buSzPts val="2200"/>
              <a:buChar char="•"/>
            </a:pPr>
            <a:r>
              <a:rPr lang="en-US" dirty="0"/>
              <a:t>Shrum, S. and </a:t>
            </a:r>
            <a:r>
              <a:rPr lang="en-US" dirty="0" err="1"/>
              <a:t>Schiela</a:t>
            </a:r>
            <a:r>
              <a:rPr lang="en-US" dirty="0"/>
              <a:t>, R., 2017. 1 Front Matter - SEI CERT C++ Coding Standard - Confluence. [online] Wiki.sei.cmu.edu. Available at: &lt;https://wiki.sei.cmu.edu/confluence/display/cplusplus/1+Front+Matter&gt; [Accessed 16 October 2021].</a:t>
            </a:r>
            <a:endParaRPr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DEB2E43C-F2EB-4196-BD37-F80EB8D2618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771"/>
    </mc:Choice>
    <mc:Fallback>
      <p:transition spd="slow" advTm="12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07377" y="2308024"/>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4609E9D-FAEB-4EC3-A3F5-A9B8480C490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081"/>
    </mc:Choice>
    <mc:Fallback>
      <p:transition spd="slow" advTm="15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3515853313"/>
              </p:ext>
            </p:extLst>
          </p:nvPr>
        </p:nvGraphicFramePr>
        <p:xfrm>
          <a:off x="2452808" y="2057401"/>
          <a:ext cx="7835225" cy="356761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STD-STR51-CPP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STD-FIO30-C</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STD-MEM50-CPP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STD-ERR51-CPP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STD-CTR53-CPP</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cs typeface="Arial"/>
                          <a:sym typeface="Arial"/>
                        </a:rPr>
                        <a:t>P18</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rgbClr val="000000"/>
                          </a:solidFill>
                          <a:latin typeface="Arial"/>
                          <a:cs typeface="Arial"/>
                          <a:sym typeface="Arial"/>
                        </a:rPr>
                        <a:t>P18</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rgbClr val="000000"/>
                          </a:solidFill>
                          <a:latin typeface="Arial"/>
                          <a:cs typeface="Arial"/>
                          <a:sym typeface="Arial"/>
                        </a:rPr>
                        <a:t>P18</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cs typeface="Arial"/>
                          <a:sym typeface="Arial"/>
                        </a:rPr>
                        <a:t>P4</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cs typeface="Arial"/>
                          <a:sym typeface="Arial"/>
                        </a:rPr>
                        <a:t>P6</a:t>
                      </a:r>
                      <a:endParaRPr sz="1400" b="0" i="0" u="none" strike="noStrike" cap="none" dirty="0">
                        <a:solidFill>
                          <a:srgbClr val="000000"/>
                        </a:solidFill>
                        <a:latin typeface="Arial"/>
                        <a:cs typeface="Arial"/>
                        <a:sym typeface="Aria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cs typeface="Arial"/>
                          <a:sym typeface="Arial"/>
                        </a:rPr>
                        <a:t>P4</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cs typeface="Arial"/>
                          <a:sym typeface="Arial"/>
                        </a:rPr>
                        <a:t>P3</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cs typeface="Arial"/>
                          <a:sym typeface="Arial"/>
                        </a:rPr>
                        <a:t>P1</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cs typeface="Arial"/>
                          <a:sym typeface="Arial"/>
                        </a:rPr>
                        <a:t>P4</a:t>
                      </a:r>
                      <a:endParaRPr sz="1400" b="0" i="0" u="none" strike="noStrike" cap="none" dirty="0">
                        <a:solidFill>
                          <a:srgbClr val="000000"/>
                        </a:solidFill>
                        <a:latin typeface="Arial"/>
                        <a:cs typeface="Arial"/>
                        <a:sym typeface="Aria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cs typeface="Arial"/>
                          <a:sym typeface="Arial"/>
                        </a:rPr>
                        <a:t>STD-INT50-CPP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cs typeface="Arial"/>
                          <a:sym typeface="Arial"/>
                        </a:rPr>
                        <a:t>STD-DCL52-CPP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cs typeface="Arial"/>
                          <a:sym typeface="Arial"/>
                        </a:rPr>
                        <a:t>STD-DCL03-C</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cs typeface="Arial"/>
                          <a:sym typeface="Arial"/>
                        </a:rPr>
                        <a:t>STD-EXP57-CPP</a:t>
                      </a:r>
                      <a:endParaRPr sz="1400" b="0" i="0" u="none" strike="noStrike" cap="none" dirty="0">
                        <a:solidFill>
                          <a:srgbClr val="000000"/>
                        </a:solidFill>
                        <a:latin typeface="Arial"/>
                        <a:cs typeface="Arial"/>
                        <a:sym typeface="Aria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3DA9963C-5679-4204-A1A8-B68573E5315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258"/>
    </mc:Choice>
    <mc:Fallback>
      <p:transition spd="slow" advTm="18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solidFill>
                  <a:srgbClr val="FFFFFF"/>
                </a:solidFill>
              </a:rPr>
              <a:t>Validate Input Data – Data Type (STD-INTO50-CPP)</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Heed Compiler Warnings</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Architect &amp; Design for Security Policies – String Correctness (STD-STR51-CPP), Containers (STD-CTR53-CPP), File Management (STD-FIO42-C)</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Keep It Simple</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Default Deny – SQL Injection (STD-FIO30-C)</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Sanitize Data Sent to Other Systems</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Practice Defense in Depth</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Use Effective Quality Assurance Techniques – Data Value (STD-DCL52-CPP), Assertions (STD-DCL03-C), Exceptions (STD-ERR51-CPP)</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Adopt a Secure Coding Standard – Memory Protection (STD-MEM50-CPP), Class Pointers (STD-EXP57-CPP)</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11F75F7-C15E-4B98-A2F7-927EEAC4397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033"/>
    </mc:Choice>
    <mc:Fallback>
      <p:transition spd="slow" advTm="16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800" dirty="0"/>
              <a:t>String Correctness – P18</a:t>
            </a:r>
          </a:p>
          <a:p>
            <a:pPr marL="228600" lvl="0" indent="-228600" algn="l" rtl="0">
              <a:lnSpc>
                <a:spcPct val="90000"/>
              </a:lnSpc>
              <a:spcBef>
                <a:spcPts val="0"/>
              </a:spcBef>
              <a:spcAft>
                <a:spcPts val="0"/>
              </a:spcAft>
              <a:buClr>
                <a:schemeClr val="lt1"/>
              </a:buClr>
              <a:buSzPts val="2000"/>
              <a:buChar char="•"/>
            </a:pPr>
            <a:r>
              <a:rPr lang="en-US" sz="2800" dirty="0"/>
              <a:t>SQL Injection – P18</a:t>
            </a:r>
          </a:p>
          <a:p>
            <a:pPr marL="228600" lvl="0" indent="-228600" algn="l" rtl="0">
              <a:lnSpc>
                <a:spcPct val="90000"/>
              </a:lnSpc>
              <a:spcBef>
                <a:spcPts val="0"/>
              </a:spcBef>
              <a:spcAft>
                <a:spcPts val="0"/>
              </a:spcAft>
              <a:buClr>
                <a:schemeClr val="lt1"/>
              </a:buClr>
              <a:buSzPts val="2000"/>
              <a:buChar char="•"/>
            </a:pPr>
            <a:r>
              <a:rPr lang="en-US" sz="2800" dirty="0"/>
              <a:t>Memory Protection – P18</a:t>
            </a:r>
          </a:p>
          <a:p>
            <a:pPr marL="228600" lvl="0" indent="-228600" algn="l" rtl="0">
              <a:lnSpc>
                <a:spcPct val="90000"/>
              </a:lnSpc>
              <a:spcBef>
                <a:spcPts val="0"/>
              </a:spcBef>
              <a:spcAft>
                <a:spcPts val="0"/>
              </a:spcAft>
              <a:buClr>
                <a:schemeClr val="lt1"/>
              </a:buClr>
              <a:buSzPts val="2000"/>
              <a:buChar char="•"/>
            </a:pPr>
            <a:r>
              <a:rPr lang="en-US" sz="2800" dirty="0"/>
              <a:t>Containers – P6</a:t>
            </a:r>
          </a:p>
          <a:p>
            <a:pPr marL="228600" lvl="0" indent="-228600" algn="l" rtl="0">
              <a:lnSpc>
                <a:spcPct val="90000"/>
              </a:lnSpc>
              <a:spcBef>
                <a:spcPts val="0"/>
              </a:spcBef>
              <a:spcAft>
                <a:spcPts val="0"/>
              </a:spcAft>
              <a:buClr>
                <a:schemeClr val="lt1"/>
              </a:buClr>
              <a:buSzPts val="2000"/>
              <a:buChar char="•"/>
            </a:pPr>
            <a:r>
              <a:rPr lang="en-US" sz="2800" dirty="0"/>
              <a:t>Data Type – P4</a:t>
            </a:r>
          </a:p>
          <a:p>
            <a:pPr marL="228600" lvl="0" indent="-228600" algn="l" rtl="0">
              <a:lnSpc>
                <a:spcPct val="90000"/>
              </a:lnSpc>
              <a:spcBef>
                <a:spcPts val="0"/>
              </a:spcBef>
              <a:spcAft>
                <a:spcPts val="0"/>
              </a:spcAft>
              <a:buClr>
                <a:schemeClr val="lt1"/>
              </a:buClr>
              <a:buSzPts val="2000"/>
              <a:buChar char="•"/>
            </a:pPr>
            <a:r>
              <a:rPr lang="en-US" sz="2800" dirty="0"/>
              <a:t>Exceptions – P4</a:t>
            </a:r>
          </a:p>
          <a:p>
            <a:pPr marL="228600" lvl="0" indent="-228600" algn="l" rtl="0">
              <a:lnSpc>
                <a:spcPct val="90000"/>
              </a:lnSpc>
              <a:spcBef>
                <a:spcPts val="0"/>
              </a:spcBef>
              <a:spcAft>
                <a:spcPts val="0"/>
              </a:spcAft>
              <a:buClr>
                <a:schemeClr val="lt1"/>
              </a:buClr>
              <a:buSzPts val="2000"/>
              <a:buChar char="•"/>
            </a:pPr>
            <a:r>
              <a:rPr lang="en-US" sz="2800" dirty="0"/>
              <a:t>Class Pointers – P4</a:t>
            </a:r>
          </a:p>
          <a:p>
            <a:pPr marL="228600" lvl="0" indent="-228600" algn="l" rtl="0">
              <a:lnSpc>
                <a:spcPct val="90000"/>
              </a:lnSpc>
              <a:spcBef>
                <a:spcPts val="0"/>
              </a:spcBef>
              <a:spcAft>
                <a:spcPts val="0"/>
              </a:spcAft>
              <a:buClr>
                <a:schemeClr val="lt1"/>
              </a:buClr>
              <a:buSzPts val="2000"/>
              <a:buChar char="•"/>
            </a:pPr>
            <a:r>
              <a:rPr lang="en-US" sz="2800" dirty="0"/>
              <a:t>File Management – P4</a:t>
            </a:r>
          </a:p>
          <a:p>
            <a:pPr marL="228600" lvl="0" indent="-228600" algn="l" rtl="0">
              <a:lnSpc>
                <a:spcPct val="90000"/>
              </a:lnSpc>
              <a:spcBef>
                <a:spcPts val="0"/>
              </a:spcBef>
              <a:spcAft>
                <a:spcPts val="0"/>
              </a:spcAft>
              <a:buClr>
                <a:schemeClr val="lt1"/>
              </a:buClr>
              <a:buSzPts val="2000"/>
              <a:buChar char="•"/>
            </a:pPr>
            <a:r>
              <a:rPr lang="en-US" sz="2800" dirty="0"/>
              <a:t>Data Value – P3</a:t>
            </a:r>
          </a:p>
          <a:p>
            <a:pPr marL="228600" lvl="0" indent="-228600" algn="l" rtl="0">
              <a:lnSpc>
                <a:spcPct val="90000"/>
              </a:lnSpc>
              <a:spcBef>
                <a:spcPts val="0"/>
              </a:spcBef>
              <a:spcAft>
                <a:spcPts val="0"/>
              </a:spcAft>
              <a:buClr>
                <a:schemeClr val="lt1"/>
              </a:buClr>
              <a:buSzPts val="2000"/>
              <a:buChar char="•"/>
            </a:pPr>
            <a:r>
              <a:rPr lang="en-US" sz="2800" dirty="0"/>
              <a:t>Assertions – P1</a:t>
            </a:r>
            <a:endParaRPr sz="2800"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7E7A2F9C-C012-414C-A076-5F9E28130CC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879"/>
    </mc:Choice>
    <mc:Fallback>
      <p:transition spd="slow" advTm="98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400" dirty="0"/>
              <a:t>In Rest – Encrypting data that is stored on a disk or other drive. If an attacker obtains access to an encrypted drive and doesn’t have the keys, they can’t access it. </a:t>
            </a:r>
          </a:p>
          <a:p>
            <a:pPr marL="228600" lvl="0" indent="-228600" algn="l" rtl="0">
              <a:lnSpc>
                <a:spcPct val="90000"/>
              </a:lnSpc>
              <a:spcBef>
                <a:spcPts val="0"/>
              </a:spcBef>
              <a:spcAft>
                <a:spcPts val="0"/>
              </a:spcAft>
              <a:buClr>
                <a:schemeClr val="lt1"/>
              </a:buClr>
              <a:buSzPts val="2000"/>
              <a:buChar char="•"/>
            </a:pPr>
            <a:r>
              <a:rPr lang="en-US" sz="2400" dirty="0"/>
              <a:t>At Flight – This is the process of encrypting data while being transmitted, this would apply to all data between servers and devices that could be compromised. </a:t>
            </a:r>
          </a:p>
          <a:p>
            <a:pPr marL="228600" lvl="0" indent="-228600" algn="l" rtl="0">
              <a:lnSpc>
                <a:spcPct val="90000"/>
              </a:lnSpc>
              <a:spcBef>
                <a:spcPts val="0"/>
              </a:spcBef>
              <a:spcAft>
                <a:spcPts val="0"/>
              </a:spcAft>
              <a:buClr>
                <a:schemeClr val="lt1"/>
              </a:buClr>
              <a:buSzPts val="2000"/>
              <a:buChar char="•"/>
            </a:pPr>
            <a:r>
              <a:rPr lang="en-US" sz="2400" dirty="0"/>
              <a:t>In Use - This is securing data by ensuring it’s never left ‘unsecure.’ This would include using permission-based roles in order to mitigate attacks on data in use.</a:t>
            </a:r>
            <a:endParaRPr sz="24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9405FFFF-AE28-4E18-A88E-03B4D4C81BD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640"/>
    </mc:Choice>
    <mc:Fallback>
      <p:transition spd="slow" advTm="30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Authentication – Authenticating users via usernames, passwords and other mechanisms applies when utilizing standards of default deny and permission-based coding. </a:t>
            </a:r>
          </a:p>
          <a:p>
            <a:pPr marL="228600" lvl="0" indent="-228600" algn="l" rtl="0">
              <a:lnSpc>
                <a:spcPct val="90000"/>
              </a:lnSpc>
              <a:spcBef>
                <a:spcPts val="0"/>
              </a:spcBef>
              <a:spcAft>
                <a:spcPts val="0"/>
              </a:spcAft>
              <a:buClr>
                <a:schemeClr val="lt1"/>
              </a:buClr>
              <a:buSzPts val="2400"/>
              <a:buChar char="•"/>
            </a:pPr>
            <a:r>
              <a:rPr lang="en-US" sz="2400" dirty="0"/>
              <a:t>Authorization – This follows authentication and is a second layer of authorizing a user for a particular set of tasks and access to relevant data. This also applies to useful coding standard practice. </a:t>
            </a:r>
          </a:p>
          <a:p>
            <a:pPr marL="228600" lvl="0" indent="-228600" algn="l" rtl="0">
              <a:lnSpc>
                <a:spcPct val="90000"/>
              </a:lnSpc>
              <a:spcBef>
                <a:spcPts val="0"/>
              </a:spcBef>
              <a:spcAft>
                <a:spcPts val="0"/>
              </a:spcAft>
              <a:buClr>
                <a:schemeClr val="lt1"/>
              </a:buClr>
              <a:buSzPts val="2400"/>
              <a:buChar char="•"/>
            </a:pPr>
            <a:r>
              <a:rPr lang="en-US" sz="2400" dirty="0"/>
              <a:t>Accounting - Accounting is a method of monitoring resources used during access to the network. This includes data, time, and connections during a particular session. It’s important for analysis and keeping a secure log of all activities by user. </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ADB1B953-657F-4F63-92AA-0D212172278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853"/>
    </mc:Choice>
    <mc:Fallback>
      <p:transition spd="slow" advTm="37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Exceptions 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Following the use of unit testing on exceptions, below a console screenshot shows the successful results of running exceptions on intentional negative and positive code:</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Text&#10;&#10;Description automatically generated">
            <a:extLst>
              <a:ext uri="{FF2B5EF4-FFF2-40B4-BE49-F238E27FC236}">
                <a16:creationId xmlns:a16="http://schemas.microsoft.com/office/drawing/2014/main" id="{5FA4D821-0211-4786-B90A-0BFF51B48151}"/>
              </a:ext>
            </a:extLst>
          </p:cNvPr>
          <p:cNvPicPr>
            <a:picLocks noChangeAspect="1"/>
          </p:cNvPicPr>
          <p:nvPr/>
        </p:nvPicPr>
        <p:blipFill>
          <a:blip r:embed="rId7"/>
          <a:stretch>
            <a:fillRect/>
          </a:stretch>
        </p:blipFill>
        <p:spPr>
          <a:xfrm>
            <a:off x="3611582" y="3155073"/>
            <a:ext cx="4968836" cy="3063687"/>
          </a:xfrm>
          <a:prstGeom prst="rect">
            <a:avLst/>
          </a:prstGeom>
        </p:spPr>
      </p:pic>
      <p:pic>
        <p:nvPicPr>
          <p:cNvPr id="4" name="Audio 3">
            <a:hlinkClick r:id="" action="ppaction://media"/>
            <a:extLst>
              <a:ext uri="{FF2B5EF4-FFF2-40B4-BE49-F238E27FC236}">
                <a16:creationId xmlns:a16="http://schemas.microsoft.com/office/drawing/2014/main" id="{5DD873E1-5C6B-499D-A23B-2353586026E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824"/>
    </mc:Choice>
    <mc:Fallback>
      <p:transition spd="slow" advTm="15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3CC698A-37A2-46D8-A142-7F1E73354C7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225"/>
    </mc:Choice>
    <mc:Fallback>
      <p:transition spd="slow" advTm="12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305</TotalTime>
  <Words>894</Words>
  <Application>Microsoft Office PowerPoint</Application>
  <PresentationFormat>Widescreen</PresentationFormat>
  <Paragraphs>78</Paragraphs>
  <Slides>14</Slides>
  <Notes>14</Notes>
  <HiddenSlides>0</HiddenSlides>
  <MMClips>14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Exceptions 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Urso, Joseph</cp:lastModifiedBy>
  <cp:revision>18</cp:revision>
  <dcterms:created xsi:type="dcterms:W3CDTF">2020-08-19T17:59:24Z</dcterms:created>
  <dcterms:modified xsi:type="dcterms:W3CDTF">2021-10-16T20:22:16Z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